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341" y="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9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46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42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15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9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8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00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78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70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33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A24DF-55CF-4619-9430-79D51535B327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822E9-7D71-4C52-81C2-3717ACC80F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44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6090" y="2271542"/>
            <a:ext cx="9892939" cy="1985963"/>
          </a:xfrm>
        </p:spPr>
        <p:txBody>
          <a:bodyPr>
            <a:noAutofit/>
          </a:bodyPr>
          <a:lstStyle/>
          <a:p>
            <a:pPr algn="l"/>
            <a:r>
              <a:rPr lang="ru-RU" sz="4400" b="1" dirty="0"/>
              <a:t>Публичное обсуждение результатов правоприменительной </a:t>
            </a:r>
            <a:r>
              <a:rPr lang="ru-RU" sz="4400" b="1" dirty="0" smtClean="0"/>
              <a:t>практики отдела организации ветеринарного дела и контроля</a:t>
            </a:r>
            <a:endParaRPr lang="ru-RU" sz="4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96090" y="1097280"/>
            <a:ext cx="11299373" cy="5573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Комитет по ветеринарии Республики Дагестан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588261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96090" y="5273040"/>
            <a:ext cx="11299373" cy="5573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297" y="198169"/>
            <a:ext cx="10515600" cy="95857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Нормативно-правовое регулирование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297" y="1480457"/>
            <a:ext cx="11660777" cy="4825366"/>
          </a:xfrm>
        </p:spPr>
        <p:txBody>
          <a:bodyPr>
            <a:normAutofit fontScale="77500" lnSpcReduction="20000"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 декабря 2018 года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498-ФЗ 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ответственном обращении с животными и о внесении изменений в отдельные законодательные акты Российской Федерации».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Дагестан от 10 мая 2017 г. № 37 «О наделении органов местного самоуправления муниципальных образований Республики Дагестан государственными полномочиями Республики Дагестан по организации проведения на территории Республики Дагестан мероприятий по отлову и содержанию  животных без владельцев  и о внесении изменений в Закон Республики Дагестан "О ветеринарии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"».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Республики Дагестан № 252 от 30 сентября 2021 г. «Об утверждении Положения о региональном государственном контроле (надзоре) в области обращения с животными на территории Республики Дагестан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от 09 июля 2021г. № 20-74/21 «Об утверждении Порядка проведения мониторинга по определению количества животных без владельцев на  территории Республики Дагестан  и Методики  расчета нормативов средней стоимости услуг на финансирование расходов, связанных с осуществлением государственных полномочий в области обращения с животными без владельцев, на 2021 год» и от 09 июля 2021г. № 20-75/21 «Об утверждении порядков по осуществлению деятельности по обращению с животными без владельцев и организации деятельности приютов для животных и установления норм содержания животных в них на территории Республики Дагестан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профилактики рисков причинения вреда (ущерба) охраняемым законом ценностям при осуществлении Комитетом по ветеринарии Республики Дагестан регионального государственного контроля (надзора) в области обращения с животными на 2022 год, утвержденный приказом Комитета от 20 декабря 2021 г. №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20-134/21.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от 21 декабря 2021 г. № 20-139/21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методических рекомендаций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подготовке декларации соблюдения обязательных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требований».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960395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90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297" y="1298394"/>
            <a:ext cx="11660777" cy="503273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Отсутствие правил содержания домашних  животных, а также определение количества </a:t>
            </a:r>
            <a:r>
              <a:rPr lang="ru-RU" sz="2400" dirty="0"/>
              <a:t>домашних животных </a:t>
            </a:r>
            <a:r>
              <a:rPr lang="ru-RU" sz="2400" dirty="0" smtClean="0"/>
              <a:t>которое можно </a:t>
            </a:r>
            <a:r>
              <a:rPr lang="ru-RU" sz="2400" dirty="0"/>
              <a:t>содержать </a:t>
            </a:r>
            <a:r>
              <a:rPr lang="ru-RU" sz="2400" dirty="0" smtClean="0"/>
              <a:t>на жилой площади.</a:t>
            </a:r>
          </a:p>
          <a:p>
            <a:endParaRPr lang="ru-RU" sz="2400" b="1" dirty="0" smtClean="0"/>
          </a:p>
          <a:p>
            <a:r>
              <a:rPr lang="ru-RU" sz="2400" dirty="0" smtClean="0"/>
              <a:t>Отсутствие обязательной идентификации непродуктивных животных.</a:t>
            </a:r>
          </a:p>
          <a:p>
            <a:endParaRPr lang="ru-RU" sz="2400" b="1" dirty="0">
              <a:solidFill>
                <a:srgbClr val="C00000"/>
              </a:solidFill>
            </a:endParaRPr>
          </a:p>
          <a:p>
            <a:r>
              <a:rPr lang="ru-RU" sz="2400" dirty="0" smtClean="0"/>
              <a:t>Отсутствие обязательной стерилизации непродуктивных животных, в случае если животное не представляет племенной ценности.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ru-RU" sz="2400" dirty="0" smtClean="0"/>
              <a:t>Отсутствие норм, устанавливающих административную ответственность владельцев животных за нарушение требований Федерального закона № 498-ФЗ, в КоАП Российской Федерации.</a:t>
            </a:r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0297" y="198169"/>
            <a:ext cx="10515600" cy="95857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Актуальные вопросы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60395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906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0297" y="198169"/>
            <a:ext cx="10515600" cy="95857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Контрольные (надзорные) мероприятия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60395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00297" y="1298394"/>
            <a:ext cx="11660777" cy="55596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За </a:t>
            </a:r>
            <a:r>
              <a:rPr lang="ru-RU" sz="2400" dirty="0">
                <a:solidFill>
                  <a:srgbClr val="C00000"/>
                </a:solidFill>
              </a:rPr>
              <a:t>период </a:t>
            </a:r>
            <a:r>
              <a:rPr lang="ru-RU" sz="2400" dirty="0" smtClean="0">
                <a:solidFill>
                  <a:srgbClr val="C00000"/>
                </a:solidFill>
              </a:rPr>
              <a:t>2021 года отделом организации ветеринарного дела и контроля:</a:t>
            </a:r>
          </a:p>
          <a:p>
            <a:pPr marL="0" indent="0">
              <a:buNone/>
            </a:pPr>
            <a:endParaRPr lang="ru-RU" sz="2200" dirty="0"/>
          </a:p>
          <a:p>
            <a:r>
              <a:rPr lang="ru-RU" sz="2200" dirty="0"/>
              <a:t>В Республике Дагестан деятельность по обращению с животными осуществляют 13 муниципальных образований, из них пункты для временного содержания животных имеются только в 5 муниципальных образованиях (</a:t>
            </a:r>
            <a:r>
              <a:rPr lang="ru-RU" sz="2200" dirty="0" err="1"/>
              <a:t>г.г</a:t>
            </a:r>
            <a:r>
              <a:rPr lang="ru-RU" sz="2200" dirty="0"/>
              <a:t>. Махачкала, Буйнакск, Южно-Сухокумск, Дербентском и </a:t>
            </a:r>
            <a:r>
              <a:rPr lang="ru-RU" sz="2200" dirty="0" err="1"/>
              <a:t>Бабаюртовском</a:t>
            </a:r>
            <a:r>
              <a:rPr lang="ru-RU" sz="2200" dirty="0"/>
              <a:t> районах</a:t>
            </a:r>
            <a:r>
              <a:rPr lang="ru-RU" sz="2200" dirty="0" smtClean="0"/>
              <a:t>). </a:t>
            </a:r>
            <a:endParaRPr lang="ru-RU" sz="2200" dirty="0"/>
          </a:p>
          <a:p>
            <a:r>
              <a:rPr lang="ru-RU" sz="2200" dirty="0" smtClean="0"/>
              <a:t>В </a:t>
            </a:r>
            <a:r>
              <a:rPr lang="ru-RU" sz="2200" dirty="0"/>
              <a:t>городах Избербаш, Кизляр, Каспийск, Хасавюрт, </a:t>
            </a:r>
            <a:r>
              <a:rPr lang="ru-RU" sz="2200" dirty="0" err="1"/>
              <a:t>Кизилюрт</a:t>
            </a:r>
            <a:r>
              <a:rPr lang="ru-RU" sz="2200" dirty="0"/>
              <a:t>, Дагестанские Огни, </a:t>
            </a:r>
            <a:r>
              <a:rPr lang="ru-RU" sz="2200" dirty="0" err="1"/>
              <a:t>С.Стальском</a:t>
            </a:r>
            <a:r>
              <a:rPr lang="ru-RU" sz="2200" dirty="0"/>
              <a:t> и </a:t>
            </a:r>
            <a:r>
              <a:rPr lang="ru-RU" sz="2200" dirty="0" err="1"/>
              <a:t>Магарамкентском</a:t>
            </a:r>
            <a:r>
              <a:rPr lang="ru-RU" sz="2200" dirty="0"/>
              <a:t> районах приюты не построены и  мероприятия по отлову и содержанию животных без владельцев осуществляются на основании муниципальных </a:t>
            </a:r>
            <a:r>
              <a:rPr lang="ru-RU" sz="2200" dirty="0" smtClean="0"/>
              <a:t>контрактов.</a:t>
            </a:r>
            <a:endParaRPr lang="ru-RU" sz="2200" dirty="0"/>
          </a:p>
          <a:p>
            <a:r>
              <a:rPr lang="ru-RU" sz="2200" dirty="0"/>
              <a:t>В 2021 году из республиканского бюджета на мероприятия по обращению с животными без владельцев выделено 27 500,0 тыс. </a:t>
            </a:r>
            <a:r>
              <a:rPr lang="ru-RU" sz="2200" dirty="0" smtClean="0"/>
              <a:t>рублей.</a:t>
            </a:r>
            <a:endParaRPr lang="ru-RU" sz="2200" dirty="0"/>
          </a:p>
          <a:p>
            <a:r>
              <a:rPr lang="ru-RU" sz="2200" dirty="0"/>
              <a:t>На 30.12.2021 г. в пунктах временного содержания отловлено, стерилизовано, кастрировано, вакцинировано и возвращено в прежнюю среду обитания 4298 голов </a:t>
            </a:r>
            <a:r>
              <a:rPr lang="ru-RU" sz="2200" dirty="0" smtClean="0"/>
              <a:t>собак. </a:t>
            </a:r>
            <a:endParaRPr lang="ru-RU" sz="2200" dirty="0"/>
          </a:p>
          <a:p>
            <a:r>
              <a:rPr lang="ru-RU" sz="2200" dirty="0"/>
              <a:t>По информации, поступившей из лечебно-оздоровительных учреждений республики, обращаемость за антирабической помощью в 2020 уменьшилась по сравнению с 2019 годом на 17 %, а I полугодие 2021 г. обратилось 2843 человека против 3024 за такой же период 2020 г. Уменьшение составило 7 </a:t>
            </a:r>
            <a:r>
              <a:rPr lang="ru-RU" sz="2200" dirty="0" smtClean="0"/>
              <a:t>%.</a:t>
            </a:r>
            <a:endParaRPr lang="ru-RU" sz="2200" dirty="0"/>
          </a:p>
          <a:p>
            <a:r>
              <a:rPr lang="ru-RU" sz="2200" dirty="0"/>
              <a:t>В 2020 и </a:t>
            </a:r>
            <a:r>
              <a:rPr lang="ru-RU" sz="2200" dirty="0" smtClean="0"/>
              <a:t>в I </a:t>
            </a:r>
            <a:r>
              <a:rPr lang="ru-RU" sz="2200" dirty="0"/>
              <a:t>полугодии 2021 </a:t>
            </a:r>
            <a:r>
              <a:rPr lang="ru-RU" sz="2200" dirty="0" err="1"/>
              <a:t>г.г</a:t>
            </a:r>
            <a:r>
              <a:rPr lang="ru-RU" sz="2200" dirty="0"/>
              <a:t>. в республике случаев бешенства среди плотоядных не </a:t>
            </a:r>
            <a:r>
              <a:rPr lang="ru-RU" sz="2200" dirty="0" smtClean="0"/>
              <a:t>регистрировано.</a:t>
            </a:r>
            <a:endParaRPr lang="ru-RU" sz="2200" dirty="0"/>
          </a:p>
          <a:p>
            <a:pPr marL="0" indent="0">
              <a:buNone/>
            </a:pPr>
            <a:endParaRPr lang="ru-RU" sz="2200" dirty="0" smtClean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91553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0297" y="198169"/>
            <a:ext cx="10515600" cy="95857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Контрольные (надзорные) мероприятия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60395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00297" y="1298394"/>
            <a:ext cx="11660777" cy="5032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За </a:t>
            </a:r>
            <a:r>
              <a:rPr lang="ru-RU" sz="2400" dirty="0">
                <a:solidFill>
                  <a:srgbClr val="C00000"/>
                </a:solidFill>
              </a:rPr>
              <a:t>период </a:t>
            </a:r>
            <a:r>
              <a:rPr lang="ru-RU" sz="2400" dirty="0" smtClean="0">
                <a:solidFill>
                  <a:srgbClr val="C00000"/>
                </a:solidFill>
              </a:rPr>
              <a:t>2021 года отделом ветеринарного контроля:</a:t>
            </a:r>
            <a:endParaRPr lang="ru-RU" sz="2200" dirty="0"/>
          </a:p>
          <a:p>
            <a:r>
              <a:rPr lang="ru-RU" sz="2200" dirty="0" smtClean="0"/>
              <a:t>В 2021 </a:t>
            </a:r>
            <a:r>
              <a:rPr lang="ru-RU" sz="2200" dirty="0"/>
              <a:t>году совместно с органами прокуратуры проведены 5 внеплановых проверок, в ходе которых у 3 юридических лиц выявлены нарушения действующего законодательства. По результатам проведения проверок органами прокуратуры юридическим лицам выданы  </a:t>
            </a:r>
            <a:r>
              <a:rPr lang="ru-RU" sz="2200" dirty="0" smtClean="0"/>
              <a:t>представления об </a:t>
            </a:r>
            <a:r>
              <a:rPr lang="ru-RU" sz="2200" dirty="0"/>
              <a:t>устранении выявленных нарушений законодательства в области обращения с животными.</a:t>
            </a:r>
          </a:p>
          <a:p>
            <a:r>
              <a:rPr lang="ru-RU" sz="2200" dirty="0" smtClean="0"/>
              <a:t>Совместно </a:t>
            </a:r>
            <a:r>
              <a:rPr lang="ru-RU" sz="2200" dirty="0"/>
              <a:t>с органами </a:t>
            </a:r>
            <a:r>
              <a:rPr lang="ru-RU" sz="2200" dirty="0" smtClean="0"/>
              <a:t>прокуратуры</a:t>
            </a:r>
            <a:r>
              <a:rPr lang="ru-RU" sz="2200" dirty="0"/>
              <a:t> </a:t>
            </a:r>
            <a:r>
              <a:rPr lang="ru-RU" sz="2200" dirty="0" smtClean="0"/>
              <a:t>и специалистами </a:t>
            </a:r>
            <a:r>
              <a:rPr lang="ru-RU" sz="2200" dirty="0"/>
              <a:t>Кавказского межрегионального управления </a:t>
            </a:r>
            <a:r>
              <a:rPr lang="ru-RU" sz="2200" dirty="0" err="1"/>
              <a:t>Россельхознадзора</a:t>
            </a:r>
            <a:r>
              <a:rPr lang="ru-RU" sz="2200" dirty="0"/>
              <a:t>  проведена 1 выездная проверка в отношении передвижного зоопарка « Король Лев</a:t>
            </a:r>
            <a:r>
              <a:rPr lang="ru-RU" sz="2200" dirty="0" smtClean="0"/>
              <a:t>». </a:t>
            </a:r>
            <a:r>
              <a:rPr lang="ru-RU" sz="2200" dirty="0"/>
              <a:t>В ходе проверки выявлены нарушения законодательства </a:t>
            </a:r>
            <a:r>
              <a:rPr lang="ru-RU" sz="2200" dirty="0" smtClean="0"/>
              <a:t>в </a:t>
            </a:r>
            <a:r>
              <a:rPr lang="ru-RU" sz="2200" dirty="0"/>
              <a:t>области обращения с животными. По результатам проверки органами прокуратуры составлен административный материал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775755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0297" y="198169"/>
            <a:ext cx="10515600" cy="95857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Работа с обращениями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60395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200297" y="1298394"/>
            <a:ext cx="11660777" cy="50327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C00000"/>
                </a:solidFill>
              </a:rPr>
              <a:t>За период 2021 </a:t>
            </a:r>
            <a:r>
              <a:rPr lang="ru-RU" sz="2400" dirty="0" smtClean="0">
                <a:solidFill>
                  <a:srgbClr val="C00000"/>
                </a:solidFill>
              </a:rPr>
              <a:t>года:</a:t>
            </a:r>
            <a:endParaRPr lang="ru-RU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200" dirty="0" smtClean="0"/>
          </a:p>
          <a:p>
            <a:r>
              <a:rPr lang="ru-RU" sz="2200" dirty="0"/>
              <a:t>За 2021 год в Комитет по вопросам обращения с животными поступило 18 обращений.</a:t>
            </a:r>
          </a:p>
          <a:p>
            <a:r>
              <a:rPr lang="ru-RU" sz="2200" dirty="0"/>
              <a:t>Все поступившие обращения были рассмотрены в установленные законом сроки, осуществлены выезды специалистов Комитета, проведены проверочные мероприятия, даны исчерпывающие ответы в рамках возложенных полномочий. При выявлении фактов нарушений ветеринарного законодательства - перенаправлены в Кавказское межрегиональное управление </a:t>
            </a:r>
            <a:r>
              <a:rPr lang="ru-RU" sz="2200" dirty="0" err="1"/>
              <a:t>Россельхознадзора</a:t>
            </a:r>
            <a:r>
              <a:rPr lang="ru-RU" sz="2200" dirty="0"/>
              <a:t>  для рассмотрения в пределах полномочий.</a:t>
            </a:r>
          </a:p>
          <a:p>
            <a:pPr marL="0" indent="0">
              <a:buNone/>
            </a:pPr>
            <a:endParaRPr lang="ru-RU" sz="2200" dirty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593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6090" y="2271542"/>
            <a:ext cx="9892939" cy="1985963"/>
          </a:xfrm>
        </p:spPr>
        <p:txBody>
          <a:bodyPr>
            <a:noAutofit/>
          </a:bodyPr>
          <a:lstStyle/>
          <a:p>
            <a:pPr algn="l"/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96090" y="1097280"/>
            <a:ext cx="11299373" cy="5573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Комитет по ветеринарии Республики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Дагестан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588261"/>
            <a:ext cx="11390811" cy="10368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865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462</Words>
  <Application>Microsoft Office PowerPoint</Application>
  <PresentationFormat>Произвольный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Публичное обсуждение результатов правоприменительной практики отдела организации ветеринарного дела и контроля</vt:lpstr>
      <vt:lpstr>Нормативно-правовое регулирование </vt:lpstr>
      <vt:lpstr>Актуальные вопросы</vt:lpstr>
      <vt:lpstr>Контрольные (надзорные) мероприятия</vt:lpstr>
      <vt:lpstr>Контрольные (надзорные) мероприятия</vt:lpstr>
      <vt:lpstr>Работа с обращениями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Публичное обсуждение результатов правоприменительной практики отдела ветеринарного контроля</dc:title>
  <dc:creator>Александр Горбач</dc:creator>
  <cp:lastModifiedBy>Админ</cp:lastModifiedBy>
  <cp:revision>18</cp:revision>
  <cp:lastPrinted>2022-01-12T07:20:46Z</cp:lastPrinted>
  <dcterms:created xsi:type="dcterms:W3CDTF">2021-12-01T09:17:17Z</dcterms:created>
  <dcterms:modified xsi:type="dcterms:W3CDTF">2022-01-12T07:21:30Z</dcterms:modified>
</cp:coreProperties>
</file>